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3"/>
  </p:notesMasterIdLst>
  <p:sldIdLst>
    <p:sldId id="260" r:id="rId2"/>
  </p:sldIdLst>
  <p:sldSz cx="7556500" cy="10693400"/>
  <p:notesSz cx="6788150" cy="99234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 varScale="1">
        <p:scale>
          <a:sx n="67" d="100"/>
          <a:sy n="67" d="100"/>
        </p:scale>
        <p:origin x="312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007" cy="497941"/>
          </a:xfrm>
          <a:prstGeom prst="rect">
            <a:avLst/>
          </a:prstGeom>
        </p:spPr>
        <p:txBody>
          <a:bodyPr vert="horz" lIns="83732" tIns="41866" rIns="83732" bIns="41866" rtlCol="0"/>
          <a:lstStyle>
            <a:lvl1pPr algn="l">
              <a:defRPr sz="11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4718" y="0"/>
            <a:ext cx="2942007" cy="497941"/>
          </a:xfrm>
          <a:prstGeom prst="rect">
            <a:avLst/>
          </a:prstGeom>
        </p:spPr>
        <p:txBody>
          <a:bodyPr vert="horz" lIns="83732" tIns="41866" rIns="83732" bIns="41866" rtlCol="0"/>
          <a:lstStyle>
            <a:lvl1pPr algn="r">
              <a:defRPr sz="1100"/>
            </a:lvl1pPr>
          </a:lstStyle>
          <a:p>
            <a:fld id="{339C3543-964F-43A6-8060-E1DB481D38FD}" type="datetimeFigureOut">
              <a:rPr lang="tr-TR" smtClean="0"/>
              <a:t>27.2.2018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11388" y="1239838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32" tIns="41866" rIns="83732" bIns="41866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8815" y="4776108"/>
            <a:ext cx="5430520" cy="3906922"/>
          </a:xfrm>
          <a:prstGeom prst="rect">
            <a:avLst/>
          </a:prstGeom>
        </p:spPr>
        <p:txBody>
          <a:bodyPr vert="horz" lIns="83732" tIns="41866" rIns="83732" bIns="41866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425522"/>
            <a:ext cx="2942007" cy="497941"/>
          </a:xfrm>
          <a:prstGeom prst="rect">
            <a:avLst/>
          </a:prstGeom>
        </p:spPr>
        <p:txBody>
          <a:bodyPr vert="horz" lIns="83732" tIns="41866" rIns="83732" bIns="41866" rtlCol="0" anchor="b"/>
          <a:lstStyle>
            <a:lvl1pPr algn="l">
              <a:defRPr sz="11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4718" y="9425522"/>
            <a:ext cx="2942007" cy="497941"/>
          </a:xfrm>
          <a:prstGeom prst="rect">
            <a:avLst/>
          </a:prstGeom>
        </p:spPr>
        <p:txBody>
          <a:bodyPr vert="horz" lIns="83732" tIns="41866" rIns="83732" bIns="41866" rtlCol="0" anchor="b"/>
          <a:lstStyle>
            <a:lvl1pPr algn="r">
              <a:defRPr sz="1100"/>
            </a:lvl1pPr>
          </a:lstStyle>
          <a:p>
            <a:fld id="{9542F8FA-3875-4179-BE3E-EF39DDA99B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71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2F8FA-3875-4179-BE3E-EF39DDA99B9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44563" y="1750055"/>
            <a:ext cx="5667375" cy="3722887"/>
          </a:xfrm>
        </p:spPr>
        <p:txBody>
          <a:bodyPr anchor="b"/>
          <a:lstStyle>
            <a:lvl1pPr algn="ctr">
              <a:defRPr sz="3719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44563" y="5616511"/>
            <a:ext cx="5667375" cy="2581762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373" indent="0" algn="ctr">
              <a:buNone/>
              <a:defRPr sz="1240"/>
            </a:lvl2pPr>
            <a:lvl3pPr marL="566745" indent="0" algn="ctr">
              <a:buNone/>
              <a:defRPr sz="1116"/>
            </a:lvl3pPr>
            <a:lvl4pPr marL="850118" indent="0" algn="ctr">
              <a:buNone/>
              <a:defRPr sz="992"/>
            </a:lvl4pPr>
            <a:lvl5pPr marL="1133490" indent="0" algn="ctr">
              <a:buNone/>
              <a:defRPr sz="992"/>
            </a:lvl5pPr>
            <a:lvl6pPr marL="1416863" indent="0" algn="ctr">
              <a:buNone/>
              <a:defRPr sz="992"/>
            </a:lvl6pPr>
            <a:lvl7pPr marL="1700235" indent="0" algn="ctr">
              <a:buNone/>
              <a:defRPr sz="992"/>
            </a:lvl7pPr>
            <a:lvl8pPr marL="1983608" indent="0" algn="ctr">
              <a:buNone/>
              <a:defRPr sz="992"/>
            </a:lvl8pPr>
            <a:lvl9pPr marL="2266980" indent="0" algn="ctr">
              <a:buNone/>
              <a:defRPr sz="992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76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06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5407620" y="569325"/>
            <a:ext cx="1629370" cy="90621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19509" y="569325"/>
            <a:ext cx="4793655" cy="90621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464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468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38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15574" y="2665925"/>
            <a:ext cx="6517481" cy="4448157"/>
          </a:xfrm>
        </p:spPr>
        <p:txBody>
          <a:bodyPr anchor="b"/>
          <a:lstStyle>
            <a:lvl1pPr>
              <a:defRPr sz="3719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15574" y="7156164"/>
            <a:ext cx="6517481" cy="233918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37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6745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11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349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6863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0235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360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698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16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19509" y="2846623"/>
            <a:ext cx="3211513" cy="678486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825478" y="2846623"/>
            <a:ext cx="3211513" cy="678486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20494" y="569326"/>
            <a:ext cx="6517481" cy="206689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20494" y="2621369"/>
            <a:ext cx="3196753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0494" y="3906061"/>
            <a:ext cx="3196753" cy="574522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825478" y="2621369"/>
            <a:ext cx="3212497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825478" y="3906061"/>
            <a:ext cx="3212497" cy="574522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37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02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045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20494" y="712893"/>
            <a:ext cx="2437168" cy="2495127"/>
          </a:xfrm>
        </p:spPr>
        <p:txBody>
          <a:bodyPr anchor="b"/>
          <a:lstStyle>
            <a:lvl1pPr>
              <a:defRPr sz="1983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12497" y="1539652"/>
            <a:ext cx="3825478" cy="7599245"/>
          </a:xfrm>
        </p:spPr>
        <p:txBody>
          <a:bodyPr/>
          <a:lstStyle>
            <a:lvl1pPr>
              <a:defRPr sz="1983"/>
            </a:lvl1pPr>
            <a:lvl2pPr>
              <a:defRPr sz="1735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20494" y="3208020"/>
            <a:ext cx="2437168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281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20494" y="712893"/>
            <a:ext cx="2437168" cy="2495127"/>
          </a:xfrm>
        </p:spPr>
        <p:txBody>
          <a:bodyPr anchor="b"/>
          <a:lstStyle>
            <a:lvl1pPr>
              <a:defRPr sz="1983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212497" y="1539652"/>
            <a:ext cx="3825478" cy="7599245"/>
          </a:xfrm>
        </p:spPr>
        <p:txBody>
          <a:bodyPr/>
          <a:lstStyle>
            <a:lvl1pPr marL="0" indent="0">
              <a:buNone/>
              <a:defRPr sz="1983"/>
            </a:lvl1pPr>
            <a:lvl2pPr marL="283373" indent="0">
              <a:buNone/>
              <a:defRPr sz="1735"/>
            </a:lvl2pPr>
            <a:lvl3pPr marL="566745" indent="0">
              <a:buNone/>
              <a:defRPr sz="1488"/>
            </a:lvl3pPr>
            <a:lvl4pPr marL="850118" indent="0">
              <a:buNone/>
              <a:defRPr sz="1240"/>
            </a:lvl4pPr>
            <a:lvl5pPr marL="1133490" indent="0">
              <a:buNone/>
              <a:defRPr sz="1240"/>
            </a:lvl5pPr>
            <a:lvl6pPr marL="1416863" indent="0">
              <a:buNone/>
              <a:defRPr sz="1240"/>
            </a:lvl6pPr>
            <a:lvl7pPr marL="1700235" indent="0">
              <a:buNone/>
              <a:defRPr sz="1240"/>
            </a:lvl7pPr>
            <a:lvl8pPr marL="1983608" indent="0">
              <a:buNone/>
              <a:defRPr sz="1240"/>
            </a:lvl8pPr>
            <a:lvl9pPr marL="2266980" indent="0">
              <a:buNone/>
              <a:defRPr sz="124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20494" y="3208020"/>
            <a:ext cx="2437168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45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519510" y="569326"/>
            <a:ext cx="6517481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19510" y="2846623"/>
            <a:ext cx="6517481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519509" y="9911198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503091" y="9911198"/>
            <a:ext cx="255031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336778" y="9911198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95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defTabSz="566745" rtl="0" eaLnBrk="1" latinLnBrk="0" hangingPunct="1">
        <a:lnSpc>
          <a:spcPct val="90000"/>
        </a:lnSpc>
        <a:spcBef>
          <a:spcPct val="0"/>
        </a:spcBef>
        <a:buNone/>
        <a:defRPr sz="27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686" indent="-141686" algn="l" defTabSz="566745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5" kern="1200">
          <a:solidFill>
            <a:schemeClr val="tx1"/>
          </a:solidFill>
          <a:latin typeface="+mn-lt"/>
          <a:ea typeface="+mn-ea"/>
          <a:cs typeface="+mn-cs"/>
        </a:defRPr>
      </a:lvl1pPr>
      <a:lvl2pPr marL="42505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431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180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17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854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1922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529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866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37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74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11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49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686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23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360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698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1017"/>
            <a:ext cx="7557770" cy="10692383"/>
          </a:xfrm>
          <a:prstGeom prst="rect">
            <a:avLst/>
          </a:prstGeom>
          <a:noFill/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2317114" y="723899"/>
            <a:ext cx="4815205" cy="0"/>
          </a:xfrm>
          <a:custGeom>
            <a:avLst/>
            <a:gdLst/>
            <a:ahLst/>
            <a:cxnLst/>
            <a:rect l="l" t="t" r="r" b="b"/>
            <a:pathLst>
              <a:path w="4815205">
                <a:moveTo>
                  <a:pt x="0" y="0"/>
                </a:moveTo>
                <a:lnTo>
                  <a:pt x="4815204" y="0"/>
                </a:lnTo>
              </a:path>
            </a:pathLst>
          </a:custGeom>
          <a:ln w="9144">
            <a:solidFill>
              <a:srgbClr val="BE8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32319" y="719327"/>
            <a:ext cx="45720" cy="9525"/>
          </a:xfrm>
          <a:custGeom>
            <a:avLst/>
            <a:gdLst/>
            <a:ahLst/>
            <a:cxnLst/>
            <a:rect l="l" t="t" r="r" b="b"/>
            <a:pathLst>
              <a:path w="45720" h="9525">
                <a:moveTo>
                  <a:pt x="0" y="9144"/>
                </a:moveTo>
                <a:lnTo>
                  <a:pt x="45720" y="9144"/>
                </a:lnTo>
                <a:lnTo>
                  <a:pt x="45720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BE8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5450" y="694942"/>
            <a:ext cx="0" cy="1598930"/>
          </a:xfrm>
          <a:custGeom>
            <a:avLst/>
            <a:gdLst/>
            <a:ahLst/>
            <a:cxnLst/>
            <a:rect l="l" t="t" r="r" b="b"/>
            <a:pathLst>
              <a:path h="1598930">
                <a:moveTo>
                  <a:pt x="0" y="0"/>
                </a:moveTo>
                <a:lnTo>
                  <a:pt x="0" y="1598929"/>
                </a:lnTo>
              </a:path>
            </a:pathLst>
          </a:custGeom>
          <a:ln w="27431">
            <a:solidFill>
              <a:srgbClr val="BE8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17114" y="2359405"/>
            <a:ext cx="4815205" cy="0"/>
          </a:xfrm>
          <a:custGeom>
            <a:avLst/>
            <a:gdLst/>
            <a:ahLst/>
            <a:cxnLst/>
            <a:rect l="l" t="t" r="r" b="b"/>
            <a:pathLst>
              <a:path w="4815205">
                <a:moveTo>
                  <a:pt x="0" y="0"/>
                </a:moveTo>
                <a:lnTo>
                  <a:pt x="4815204" y="0"/>
                </a:lnTo>
              </a:path>
            </a:pathLst>
          </a:custGeom>
          <a:ln w="27431">
            <a:solidFill>
              <a:srgbClr val="BE8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5450" y="2293872"/>
            <a:ext cx="4815205" cy="0"/>
          </a:xfrm>
          <a:custGeom>
            <a:avLst/>
            <a:gdLst/>
            <a:ahLst/>
            <a:cxnLst/>
            <a:rect l="l" t="t" r="r" b="b"/>
            <a:pathLst>
              <a:path w="4815205">
                <a:moveTo>
                  <a:pt x="0" y="0"/>
                </a:moveTo>
                <a:lnTo>
                  <a:pt x="4815204" y="0"/>
                </a:lnTo>
              </a:path>
            </a:pathLst>
          </a:custGeom>
          <a:ln w="9144">
            <a:solidFill>
              <a:srgbClr val="BE8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164323" y="719327"/>
            <a:ext cx="0" cy="1654175"/>
          </a:xfrm>
          <a:custGeom>
            <a:avLst/>
            <a:gdLst/>
            <a:ahLst/>
            <a:cxnLst/>
            <a:rect l="l" t="t" r="r" b="b"/>
            <a:pathLst>
              <a:path h="1654175">
                <a:moveTo>
                  <a:pt x="0" y="0"/>
                </a:moveTo>
                <a:lnTo>
                  <a:pt x="0" y="1653794"/>
                </a:lnTo>
              </a:path>
            </a:pathLst>
          </a:custGeom>
          <a:ln w="27431">
            <a:solidFill>
              <a:srgbClr val="BE8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36892" y="737615"/>
            <a:ext cx="0" cy="1598930"/>
          </a:xfrm>
          <a:custGeom>
            <a:avLst/>
            <a:gdLst/>
            <a:ahLst/>
            <a:cxnLst/>
            <a:rect l="l" t="t" r="r" b="b"/>
            <a:pathLst>
              <a:path h="1598930">
                <a:moveTo>
                  <a:pt x="0" y="0"/>
                </a:moveTo>
                <a:lnTo>
                  <a:pt x="0" y="1598929"/>
                </a:lnTo>
              </a:path>
            </a:pathLst>
          </a:custGeom>
          <a:ln w="9144">
            <a:solidFill>
              <a:srgbClr val="BE8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32319" y="2345689"/>
            <a:ext cx="45720" cy="27940"/>
          </a:xfrm>
          <a:custGeom>
            <a:avLst/>
            <a:gdLst/>
            <a:ahLst/>
            <a:cxnLst/>
            <a:rect l="l" t="t" r="r" b="b"/>
            <a:pathLst>
              <a:path w="45720" h="27939">
                <a:moveTo>
                  <a:pt x="0" y="27431"/>
                </a:moveTo>
                <a:lnTo>
                  <a:pt x="45720" y="27431"/>
                </a:lnTo>
                <a:lnTo>
                  <a:pt x="45720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BE8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969842"/>
              </p:ext>
            </p:extLst>
          </p:nvPr>
        </p:nvGraphicFramePr>
        <p:xfrm>
          <a:off x="479250" y="2676397"/>
          <a:ext cx="6621218" cy="7318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3396"/>
                <a:gridCol w="2305063"/>
                <a:gridCol w="1784204"/>
                <a:gridCol w="1758555"/>
              </a:tblGrid>
              <a:tr h="729717">
                <a:tc>
                  <a:txBody>
                    <a:bodyPr/>
                    <a:lstStyle/>
                    <a:p>
                      <a:pPr marL="262255" marR="5715" indent="-226060">
                        <a:lnSpc>
                          <a:spcPct val="105000"/>
                        </a:lnSpc>
                        <a:spcBef>
                          <a:spcPts val="830"/>
                        </a:spcBef>
                      </a:pPr>
                      <a:r>
                        <a:rPr sz="1200" b="1" spc="-5" dirty="0">
                          <a:latin typeface="Georgia"/>
                          <a:cs typeface="Georgia"/>
                        </a:rPr>
                        <a:t>FA</a:t>
                      </a:r>
                      <a:r>
                        <a:rPr sz="1200" b="1" dirty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b="1" spc="-5" dirty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b="1" dirty="0">
                          <a:latin typeface="Georgia"/>
                          <a:cs typeface="Georgia"/>
                        </a:rPr>
                        <a:t>İ</a:t>
                      </a:r>
                      <a:r>
                        <a:rPr sz="1200" b="1" spc="-5" dirty="0">
                          <a:latin typeface="Georgia"/>
                          <a:cs typeface="Georgia"/>
                        </a:rPr>
                        <a:t>Y</a:t>
                      </a:r>
                      <a:r>
                        <a:rPr sz="1200" b="1" dirty="0">
                          <a:latin typeface="Georgia"/>
                          <a:cs typeface="Georgia"/>
                        </a:rPr>
                        <a:t>ET  </a:t>
                      </a:r>
                      <a:r>
                        <a:rPr sz="1200" b="1" spc="-155" dirty="0">
                          <a:latin typeface="Georgia"/>
                          <a:cs typeface="Georgia"/>
                        </a:rPr>
                        <a:t>NO.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10541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285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292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135" dirty="0">
                          <a:latin typeface="Georgia"/>
                          <a:cs typeface="Georgia"/>
                        </a:rPr>
                        <a:t>FAALİYET</a:t>
                      </a:r>
                      <a:r>
                        <a:rPr sz="1200" b="1" spc="-4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b="1" spc="-140" dirty="0">
                          <a:latin typeface="Georgia"/>
                          <a:cs typeface="Georgia"/>
                        </a:rPr>
                        <a:t>ADI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571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28575">
                      <a:solidFill>
                        <a:srgbClr val="BE8F00"/>
                      </a:solidFill>
                      <a:prstDash val="solid"/>
                    </a:lnT>
                    <a:lnB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5090" marR="52069" indent="28575">
                        <a:lnSpc>
                          <a:spcPct val="105000"/>
                        </a:lnSpc>
                        <a:spcBef>
                          <a:spcPts val="830"/>
                        </a:spcBef>
                      </a:pPr>
                      <a:r>
                        <a:rPr sz="1200" b="1" spc="-145" dirty="0">
                          <a:latin typeface="Georgia"/>
                          <a:cs typeface="Georgia"/>
                        </a:rPr>
                        <a:t>İŞBİRLİĞİ YAPILACAK  </a:t>
                      </a:r>
                      <a:r>
                        <a:rPr sz="1200" b="1" spc="-165" dirty="0">
                          <a:latin typeface="Georgia"/>
                          <a:cs typeface="Georgia"/>
                        </a:rPr>
                        <a:t>KURUM/KURULUŞLAR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10541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28575">
                      <a:solidFill>
                        <a:srgbClr val="BE8F00"/>
                      </a:solidFill>
                      <a:prstDash val="solid"/>
                    </a:lnT>
                    <a:lnB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13080" algn="l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tr-TR" sz="900" b="1" spc="-135" baseline="0" dirty="0" smtClean="0">
                          <a:latin typeface="Georgia"/>
                          <a:cs typeface="Georgia"/>
                        </a:rPr>
                        <a:t>        </a:t>
                      </a:r>
                      <a:r>
                        <a:rPr sz="900" b="1" spc="-135" dirty="0" smtClean="0">
                          <a:latin typeface="Georgia"/>
                          <a:cs typeface="Georgia"/>
                        </a:rPr>
                        <a:t>FAALİYET</a:t>
                      </a:r>
                      <a:endParaRPr sz="900" dirty="0">
                        <a:latin typeface="Georgia"/>
                        <a:cs typeface="Georgia"/>
                      </a:endParaRPr>
                    </a:p>
                    <a:p>
                      <a:pPr marL="217170" marR="186690" algn="ctr">
                        <a:lnSpc>
                          <a:spcPts val="1520"/>
                        </a:lnSpc>
                        <a:spcBef>
                          <a:spcPts val="55"/>
                        </a:spcBef>
                      </a:pPr>
                      <a:r>
                        <a:rPr sz="900" b="1" dirty="0">
                          <a:latin typeface="Georgia"/>
                          <a:cs typeface="Georgia"/>
                        </a:rPr>
                        <a:t>GERÇEK</a:t>
                      </a:r>
                      <a:r>
                        <a:rPr sz="900" b="1" spc="-5" dirty="0">
                          <a:latin typeface="Georgia"/>
                          <a:cs typeface="Georgia"/>
                        </a:rPr>
                        <a:t>L</a:t>
                      </a:r>
                      <a:r>
                        <a:rPr sz="900" b="1" dirty="0">
                          <a:latin typeface="Georgia"/>
                          <a:cs typeface="Georgia"/>
                        </a:rPr>
                        <a:t>EŞTİRME  </a:t>
                      </a:r>
                      <a:r>
                        <a:rPr lang="tr-TR" sz="900" b="1" dirty="0" smtClean="0">
                          <a:latin typeface="Georgia"/>
                          <a:cs typeface="Georgia"/>
                        </a:rPr>
                        <a:t>                        </a:t>
                      </a:r>
                      <a:r>
                        <a:rPr lang="tr-TR" sz="900" b="1" spc="-140" baseline="0" dirty="0" smtClean="0">
                          <a:latin typeface="Georgia"/>
                          <a:cs typeface="Georgia"/>
                        </a:rPr>
                        <a:t>                                  </a:t>
                      </a:r>
                      <a:r>
                        <a:rPr lang="tr-TR" sz="900" b="1" spc="-140" dirty="0" smtClean="0">
                          <a:latin typeface="Georgia"/>
                          <a:cs typeface="Georgia"/>
                        </a:rPr>
                        <a:t>T  </a:t>
                      </a:r>
                      <a:r>
                        <a:rPr sz="900" b="1" spc="-140" dirty="0" smtClean="0">
                          <a:latin typeface="Georgia"/>
                          <a:cs typeface="Georgia"/>
                        </a:rPr>
                        <a:t>ARİHİ</a:t>
                      </a:r>
                      <a:endParaRPr sz="900" dirty="0">
                        <a:latin typeface="Georgia"/>
                        <a:cs typeface="Georgia"/>
                      </a:endParaRPr>
                    </a:p>
                  </a:txBody>
                  <a:tcPr marL="0" marR="0" marT="1841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28575">
                      <a:solidFill>
                        <a:srgbClr val="BE8F00"/>
                      </a:solidFill>
                      <a:prstDash val="solid"/>
                    </a:lnT>
                    <a:lnB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76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latin typeface="Georgia"/>
                          <a:cs typeface="Georgia"/>
                        </a:rPr>
                        <a:t>1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195" marR="178435">
                        <a:lnSpc>
                          <a:spcPct val="102899"/>
                        </a:lnSpc>
                        <a:spcBef>
                          <a:spcPts val="60"/>
                        </a:spcBef>
                      </a:pPr>
                      <a:r>
                        <a:rPr lang="tr-TR" sz="1200" spc="-5" dirty="0" smtClean="0">
                          <a:latin typeface="Times New Roman"/>
                          <a:cs typeface="Times New Roman"/>
                        </a:rPr>
                        <a:t>Bizim Proje Çağrı Yazısının  Tüm </a:t>
                      </a:r>
                      <a:r>
                        <a:rPr sz="1200" spc="-5" dirty="0" err="1" smtClean="0">
                          <a:latin typeface="Times New Roman"/>
                          <a:cs typeface="Times New Roman"/>
                        </a:rPr>
                        <a:t>Okul</a:t>
                      </a:r>
                      <a:r>
                        <a:rPr lang="tr-TR" sz="1200" spc="-5" dirty="0" smtClean="0">
                          <a:latin typeface="Times New Roman"/>
                          <a:cs typeface="Times New Roman"/>
                        </a:rPr>
                        <a:t> ve</a:t>
                      </a:r>
                      <a:r>
                        <a:rPr lang="tr-TR" sz="1200" spc="-5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 err="1" smtClean="0">
                          <a:latin typeface="Times New Roman"/>
                          <a:cs typeface="Times New Roman"/>
                        </a:rPr>
                        <a:t>Kurum</a:t>
                      </a:r>
                      <a:r>
                        <a:rPr lang="tr-TR" sz="1200" spc="-5" dirty="0" err="1" smtClean="0">
                          <a:latin typeface="Times New Roman"/>
                          <a:cs typeface="Times New Roman"/>
                        </a:rPr>
                        <a:t>lara</a:t>
                      </a:r>
                      <a:r>
                        <a:rPr lang="tr-TR" sz="1200" spc="-5" dirty="0" smtClean="0">
                          <a:latin typeface="Times New Roman"/>
                          <a:cs typeface="Times New Roman"/>
                        </a:rPr>
                        <a:t> Gönderilmesi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9725" marR="125730" indent="-181610">
                        <a:lnSpc>
                          <a:spcPct val="105800"/>
                        </a:lnSpc>
                        <a:spcBef>
                          <a:spcPts val="775"/>
                        </a:spcBef>
                      </a:pPr>
                      <a:r>
                        <a:rPr sz="1200" b="1" spc="-75" dirty="0">
                          <a:latin typeface="Georgia"/>
                          <a:cs typeface="Georgia"/>
                        </a:rPr>
                        <a:t>İlçe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genelindeki </a:t>
                      </a:r>
                      <a:r>
                        <a:rPr sz="1200" b="1" spc="-100" dirty="0">
                          <a:latin typeface="Georgia"/>
                          <a:cs typeface="Georgia"/>
                        </a:rPr>
                        <a:t>tüm 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okul/kurumlar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9842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tr-TR" sz="1200" b="1" spc="-90" dirty="0" smtClean="0">
                          <a:latin typeface="Georgia"/>
                          <a:cs typeface="Georgia"/>
                        </a:rPr>
                        <a:t>20</a:t>
                      </a:r>
                      <a:r>
                        <a:rPr lang="tr-TR" sz="1200" b="1" spc="-90" baseline="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tr-TR" sz="1200" b="1" spc="-90" dirty="0" smtClean="0">
                          <a:latin typeface="Georgia"/>
                          <a:cs typeface="Georgia"/>
                        </a:rPr>
                        <a:t>Şubat.2018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</a:tr>
              <a:tr h="1049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Georgia"/>
                          <a:cs typeface="Georgia"/>
                        </a:rPr>
                        <a:t>2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195" marR="175895" indent="0" algn="just" defTabSz="914400" eaLnBrk="1" fontAlgn="auto" latinLnBrk="0" hangingPunct="1">
                        <a:lnSpc>
                          <a:spcPct val="103299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pc="-5" dirty="0" smtClean="0">
                          <a:latin typeface="Times New Roman"/>
                          <a:cs typeface="Times New Roman"/>
                        </a:rPr>
                        <a:t>Bizim</a:t>
                      </a:r>
                      <a:r>
                        <a:rPr lang="tr-TR" sz="1200" spc="-5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tr-TR" sz="1200" spc="-5" dirty="0" smtClean="0">
                          <a:latin typeface="Times New Roman"/>
                          <a:cs typeface="Times New Roman"/>
                        </a:rPr>
                        <a:t>Projemiz etkinliği </a:t>
                      </a:r>
                    </a:p>
                    <a:p>
                      <a:pPr marL="36195" marR="175895" indent="0" algn="just" defTabSz="914400" eaLnBrk="1" fontAlgn="auto" latinLnBrk="0" hangingPunct="1">
                        <a:lnSpc>
                          <a:spcPct val="103299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pc="-5" dirty="0" smtClean="0">
                          <a:latin typeface="Times New Roman"/>
                          <a:cs typeface="Times New Roman"/>
                        </a:rPr>
                        <a:t>tüm </a:t>
                      </a:r>
                      <a:r>
                        <a:rPr lang="tr-TR" sz="1200" spc="-5" baseline="0" dirty="0" smtClean="0">
                          <a:latin typeface="Times New Roman"/>
                          <a:cs typeface="Times New Roman"/>
                        </a:rPr>
                        <a:t> Kurum Müdürlerine yönelik bilgilendirme toplantısı yapılması, </a:t>
                      </a:r>
                      <a:r>
                        <a:rPr lang="tr-TR" sz="1200" dirty="0" smtClean="0">
                          <a:latin typeface="Times New Roman"/>
                          <a:cs typeface="Times New Roman"/>
                        </a:rPr>
                        <a:t>projenin</a:t>
                      </a:r>
                      <a:r>
                        <a:rPr lang="tr-TR" sz="1200" spc="-7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tr-TR" sz="1200" dirty="0" smtClean="0">
                          <a:latin typeface="Times New Roman"/>
                          <a:cs typeface="Times New Roman"/>
                        </a:rPr>
                        <a:t>tanıtılması</a:t>
                      </a:r>
                    </a:p>
                  </a:txBody>
                  <a:tcPr marL="0" marR="0" marT="508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339725" marR="125730" indent="-181610">
                        <a:lnSpc>
                          <a:spcPct val="105000"/>
                        </a:lnSpc>
                      </a:pPr>
                      <a:r>
                        <a:rPr sz="1200" b="1" spc="-75" dirty="0">
                          <a:latin typeface="Georgia"/>
                          <a:cs typeface="Georgia"/>
                        </a:rPr>
                        <a:t>İlçe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genelindeki </a:t>
                      </a:r>
                      <a:r>
                        <a:rPr sz="1200" b="1" spc="-100" dirty="0" err="1">
                          <a:latin typeface="Georgia"/>
                          <a:cs typeface="Georgia"/>
                        </a:rPr>
                        <a:t>tüm</a:t>
                      </a:r>
                      <a:r>
                        <a:rPr sz="1200" b="1" spc="-100" dirty="0">
                          <a:latin typeface="Georgia"/>
                          <a:cs typeface="Georgia"/>
                        </a:rPr>
                        <a:t>  </a:t>
                      </a:r>
                      <a:r>
                        <a:rPr sz="1200" b="1" spc="-70" dirty="0" err="1" smtClean="0">
                          <a:latin typeface="Georgia"/>
                          <a:cs typeface="Georgia"/>
                        </a:rPr>
                        <a:t>kurumlar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444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</a:pPr>
                      <a:r>
                        <a:rPr lang="tr-TR" sz="1200" b="1" spc="-60" smtClean="0">
                          <a:latin typeface="Georgia"/>
                          <a:cs typeface="Georgia"/>
                        </a:rPr>
                        <a:t>21</a:t>
                      </a:r>
                      <a:r>
                        <a:rPr sz="1200" b="1" spc="-6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tr-TR" sz="1200" b="1" spc="-80" dirty="0" smtClean="0">
                          <a:latin typeface="Georgia"/>
                          <a:cs typeface="Georgia"/>
                        </a:rPr>
                        <a:t>Şubat</a:t>
                      </a:r>
                      <a:r>
                        <a:rPr sz="1200" b="1" spc="-4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b="1" spc="-10" dirty="0" smtClean="0">
                          <a:latin typeface="Georgia"/>
                          <a:cs typeface="Georgia"/>
                        </a:rPr>
                        <a:t>201</a:t>
                      </a:r>
                      <a:r>
                        <a:rPr lang="tr-TR" sz="1200" b="1" spc="-10" dirty="0" smtClean="0">
                          <a:latin typeface="Georgia"/>
                          <a:cs typeface="Georgia"/>
                        </a:rPr>
                        <a:t>8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11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latin typeface="Georgia"/>
                          <a:cs typeface="Georgia"/>
                        </a:rPr>
                        <a:t>3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 marR="27305" algn="l">
                        <a:lnSpc>
                          <a:spcPct val="102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tr-TR" sz="1200" kern="1200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Bizim Projemiz etkinliği hakkında İlçe Milli Eğitim Müdürlüğünde Okul Müdürlerine yönelik bilgilendirme toplantısı yapılması </a:t>
                      </a:r>
                      <a:r>
                        <a:rPr lang="tr-TR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projenin</a:t>
                      </a:r>
                      <a:r>
                        <a:rPr lang="tr-TR" sz="1200" kern="1200" spc="-7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tanıtılması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571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kern="1200" spc="-75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İlçe </a:t>
                      </a:r>
                      <a:r>
                        <a:rPr lang="tr-TR" sz="1200" b="1" kern="1200" spc="-7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genelindeki </a:t>
                      </a:r>
                      <a:r>
                        <a:rPr lang="tr-TR" sz="1200" b="1" kern="1200" spc="-1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tüm okullar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200" b="1" kern="1200" spc="-55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21 Şubat.2018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</a:tr>
              <a:tr h="536145"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200" b="1" dirty="0">
                          <a:latin typeface="Georgia"/>
                          <a:cs typeface="Georgia"/>
                        </a:rPr>
                        <a:t>4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11493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195" marR="476250">
                        <a:lnSpc>
                          <a:spcPct val="102499"/>
                        </a:lnSpc>
                        <a:spcBef>
                          <a:spcPts val="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Okul/Kurumlarca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projelerin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hazırlanması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9725" marR="125730" indent="-181610">
                        <a:lnSpc>
                          <a:spcPct val="105000"/>
                        </a:lnSpc>
                        <a:spcBef>
                          <a:spcPts val="75"/>
                        </a:spcBef>
                      </a:pPr>
                      <a:r>
                        <a:rPr sz="1200" b="1" spc="-75" dirty="0">
                          <a:latin typeface="Georgia"/>
                          <a:cs typeface="Georgia"/>
                        </a:rPr>
                        <a:t>İlçe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genelindeki </a:t>
                      </a:r>
                      <a:r>
                        <a:rPr sz="1200" b="1" spc="-100" dirty="0">
                          <a:latin typeface="Georgia"/>
                          <a:cs typeface="Georgia"/>
                        </a:rPr>
                        <a:t>tüm 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okul/kurumlar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952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49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spc="-90" dirty="0" smtClean="0">
                          <a:latin typeface="Georgia"/>
                          <a:cs typeface="Georgia"/>
                        </a:rPr>
                        <a:t>20</a:t>
                      </a:r>
                      <a:r>
                        <a:rPr lang="tr-TR" sz="1200" b="1" spc="-90" baseline="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tr-TR" sz="1200" b="1" spc="-105" baseline="0" dirty="0" smtClean="0">
                          <a:latin typeface="Georgia"/>
                          <a:cs typeface="Georgia"/>
                        </a:rPr>
                        <a:t>Şubat-2 Mart</a:t>
                      </a:r>
                      <a:r>
                        <a:rPr lang="tr-TR" sz="1200" b="1" spc="-1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tr-TR" sz="1200" b="1" spc="-5" dirty="0" smtClean="0">
                          <a:latin typeface="Georgia"/>
                          <a:cs typeface="Georgia"/>
                        </a:rPr>
                        <a:t>2018</a:t>
                      </a:r>
                      <a:endParaRPr lang="tr-TR" sz="1200" dirty="0" smtClean="0">
                        <a:latin typeface="Georgia"/>
                        <a:cs typeface="Georgia"/>
                      </a:endParaRPr>
                    </a:p>
                  </a:txBody>
                  <a:tcPr marL="0" marR="0" marT="1905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 cap="flat" cmpd="sng" algn="ctr">
                      <a:solidFill>
                        <a:srgbClr val="BE8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</a:tr>
              <a:tr h="536145"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200" b="1" dirty="0">
                          <a:latin typeface="Georgia"/>
                          <a:cs typeface="Georgia"/>
                        </a:rPr>
                        <a:t>5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11493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195" marR="246379">
                        <a:lnSpc>
                          <a:spcPct val="102499"/>
                        </a:lnSpc>
                        <a:spcBef>
                          <a:spcPts val="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Hazırlanan Projelerin İlçe </a:t>
                      </a:r>
                      <a:r>
                        <a:rPr sz="1200" dirty="0" err="1">
                          <a:latin typeface="Times New Roman"/>
                          <a:cs typeface="Times New Roman"/>
                        </a:rPr>
                        <a:t>Proje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lang="tr-TR" sz="1200" dirty="0" smtClean="0">
                          <a:latin typeface="Times New Roman"/>
                          <a:cs typeface="Times New Roman"/>
                        </a:rPr>
                        <a:t>Bürosuna</a:t>
                      </a:r>
                      <a:r>
                        <a:rPr lang="tr-TR" sz="1200" baseline="0" dirty="0" smtClean="0">
                          <a:latin typeface="Times New Roman"/>
                          <a:cs typeface="Times New Roman"/>
                        </a:rPr>
                        <a:t> Sunulması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9725" marR="125730" indent="-181610">
                        <a:lnSpc>
                          <a:spcPct val="105000"/>
                        </a:lnSpc>
                        <a:spcBef>
                          <a:spcPts val="75"/>
                        </a:spcBef>
                      </a:pPr>
                      <a:r>
                        <a:rPr sz="1200" b="1" spc="-75" dirty="0">
                          <a:latin typeface="Georgia"/>
                          <a:cs typeface="Georgia"/>
                        </a:rPr>
                        <a:t>İlçe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genelindeki </a:t>
                      </a:r>
                      <a:r>
                        <a:rPr sz="1200" b="1" spc="-100" dirty="0">
                          <a:latin typeface="Georgia"/>
                          <a:cs typeface="Georgia"/>
                        </a:rPr>
                        <a:t>tüm 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okul/kurumlar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952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lang="tr-TR" sz="1200" b="1" spc="-90" dirty="0" smtClean="0">
                          <a:latin typeface="Georgia"/>
                          <a:cs typeface="Georgia"/>
                        </a:rPr>
                        <a:t>2.</a:t>
                      </a:r>
                      <a:r>
                        <a:rPr lang="tr-TR" sz="1200" b="1" spc="-90" baseline="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tr-TR" sz="1200" b="1" spc="-105" baseline="0" dirty="0" smtClean="0">
                          <a:latin typeface="Georgia"/>
                          <a:cs typeface="Georgia"/>
                        </a:rPr>
                        <a:t>Mart </a:t>
                      </a:r>
                      <a:r>
                        <a:rPr sz="1200" b="1" spc="-5" dirty="0" smtClean="0">
                          <a:latin typeface="Georgia"/>
                          <a:cs typeface="Georgia"/>
                        </a:rPr>
                        <a:t>201</a:t>
                      </a:r>
                      <a:r>
                        <a:rPr lang="tr-TR" sz="1200" b="1" spc="-5" dirty="0" smtClean="0">
                          <a:latin typeface="Georgia"/>
                          <a:cs typeface="Georgia"/>
                        </a:rPr>
                        <a:t>8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11493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</a:tr>
              <a:tr h="719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Georgia"/>
                          <a:cs typeface="Georgia"/>
                        </a:rPr>
                        <a:t>6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190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195" marR="125730">
                        <a:lnSpc>
                          <a:spcPct val="102899"/>
                        </a:lnSpc>
                        <a:spcBef>
                          <a:spcPts val="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Hazırlanan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projelerin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İlçe </a:t>
                      </a:r>
                      <a:r>
                        <a:rPr sz="1200" dirty="0" err="1">
                          <a:latin typeface="Times New Roman"/>
                          <a:cs typeface="Times New Roman"/>
                        </a:rPr>
                        <a:t>Proje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lang="tr-TR" sz="1200" dirty="0" smtClean="0">
                          <a:latin typeface="Times New Roman"/>
                          <a:cs typeface="Times New Roman"/>
                        </a:rPr>
                        <a:t>Bürosunca</a:t>
                      </a:r>
                      <a:r>
                        <a:rPr lang="tr-TR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 err="1" smtClean="0">
                          <a:latin typeface="Times New Roman"/>
                          <a:cs typeface="Times New Roman"/>
                        </a:rPr>
                        <a:t>değerlendirilmesi</a:t>
                      </a:r>
                      <a:r>
                        <a:rPr sz="12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ve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onaylanması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9725" marR="125730" indent="-181610">
                        <a:lnSpc>
                          <a:spcPct val="105800"/>
                        </a:lnSpc>
                        <a:spcBef>
                          <a:spcPts val="775"/>
                        </a:spcBef>
                      </a:pPr>
                      <a:r>
                        <a:rPr sz="1200" b="1" spc="-75" dirty="0">
                          <a:latin typeface="Georgia"/>
                          <a:cs typeface="Georgia"/>
                        </a:rPr>
                        <a:t>İlçe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genelindeki </a:t>
                      </a:r>
                      <a:r>
                        <a:rPr sz="1200" b="1" spc="-100" dirty="0">
                          <a:latin typeface="Georgia"/>
                          <a:cs typeface="Georgia"/>
                        </a:rPr>
                        <a:t>tüm 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okul/kurumlar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9842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lang="tr-TR" sz="1200" b="1" spc="15" dirty="0" smtClean="0">
                          <a:latin typeface="Georgia"/>
                          <a:cs typeface="Georgia"/>
                        </a:rPr>
                        <a:t>2</a:t>
                      </a:r>
                      <a:r>
                        <a:rPr sz="1200" b="1" spc="15" dirty="0" smtClean="0">
                          <a:latin typeface="Georgia"/>
                          <a:cs typeface="Georgia"/>
                        </a:rPr>
                        <a:t>-</a:t>
                      </a:r>
                      <a:r>
                        <a:rPr lang="tr-TR" sz="1200" b="1" spc="15" dirty="0" smtClean="0">
                          <a:latin typeface="Georgia"/>
                          <a:cs typeface="Georgia"/>
                        </a:rPr>
                        <a:t>6</a:t>
                      </a:r>
                      <a:r>
                        <a:rPr lang="tr-TR" sz="1200" b="1" spc="15" baseline="0" dirty="0" smtClean="0">
                          <a:latin typeface="Georgia"/>
                          <a:cs typeface="Georgia"/>
                        </a:rPr>
                        <a:t> Mart</a:t>
                      </a:r>
                      <a:r>
                        <a:rPr sz="1200" b="1" spc="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b="1" spc="-10" dirty="0" smtClean="0">
                          <a:latin typeface="Georgia"/>
                          <a:cs typeface="Georgia"/>
                        </a:rPr>
                        <a:t>201</a:t>
                      </a:r>
                      <a:r>
                        <a:rPr lang="tr-TR" sz="1200" b="1" spc="-10" dirty="0" smtClean="0">
                          <a:latin typeface="Georgia"/>
                          <a:cs typeface="Georgia"/>
                        </a:rPr>
                        <a:t>8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190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</a:tr>
              <a:tr h="592816"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200" b="1" dirty="0">
                          <a:latin typeface="Georgia"/>
                          <a:cs typeface="Georgia"/>
                        </a:rPr>
                        <a:t>7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11303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195" marR="86995" indent="38100">
                        <a:lnSpc>
                          <a:spcPct val="102499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Proje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yaygınlaştırma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ürünlerinin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hazırlanması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9725" marR="125730" indent="-181610">
                        <a:lnSpc>
                          <a:spcPct val="105800"/>
                        </a:lnSpc>
                        <a:spcBef>
                          <a:spcPts val="775"/>
                        </a:spcBef>
                      </a:pPr>
                      <a:r>
                        <a:rPr lang="tr-TR" sz="1200" b="1" spc="-75" dirty="0" smtClean="0">
                          <a:latin typeface="Georgia"/>
                          <a:cs typeface="Georgia"/>
                        </a:rPr>
                        <a:t>İlçe </a:t>
                      </a:r>
                      <a:r>
                        <a:rPr lang="tr-TR" sz="1200" b="1" spc="-70" dirty="0" smtClean="0">
                          <a:latin typeface="Georgia"/>
                          <a:cs typeface="Georgia"/>
                        </a:rPr>
                        <a:t>genelindeki </a:t>
                      </a:r>
                      <a:r>
                        <a:rPr lang="tr-TR" sz="1200" b="1" spc="-100" dirty="0" smtClean="0">
                          <a:latin typeface="Georgia"/>
                          <a:cs typeface="Georgia"/>
                        </a:rPr>
                        <a:t>tüm  </a:t>
                      </a:r>
                      <a:r>
                        <a:rPr lang="tr-TR" sz="1200" b="1" spc="-70" dirty="0" smtClean="0">
                          <a:latin typeface="Georgia"/>
                          <a:cs typeface="Georgia"/>
                        </a:rPr>
                        <a:t>okul/kurumlar</a:t>
                      </a:r>
                      <a:endParaRPr lang="tr-TR"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40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spc="15" dirty="0" smtClean="0">
                        <a:latin typeface="Georgia"/>
                        <a:cs typeface="Georgia"/>
                      </a:endParaRPr>
                    </a:p>
                    <a:p>
                      <a:pPr marL="2540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spc="15" dirty="0" smtClean="0">
                          <a:latin typeface="Georgia"/>
                          <a:cs typeface="Georgia"/>
                        </a:rPr>
                        <a:t>2-6</a:t>
                      </a:r>
                      <a:r>
                        <a:rPr lang="tr-TR" sz="1200" b="1" spc="15" baseline="0" dirty="0" smtClean="0">
                          <a:latin typeface="Georgia"/>
                          <a:cs typeface="Georgia"/>
                        </a:rPr>
                        <a:t> Mart</a:t>
                      </a:r>
                      <a:r>
                        <a:rPr lang="tr-TR" sz="1200" b="1" spc="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tr-TR" sz="1200" b="1" spc="-10" dirty="0" smtClean="0">
                          <a:latin typeface="Georgia"/>
                          <a:cs typeface="Georgia"/>
                        </a:rPr>
                        <a:t>2018</a:t>
                      </a:r>
                      <a:endParaRPr lang="tr-TR" sz="1200" dirty="0" smtClean="0">
                        <a:latin typeface="Georgia"/>
                        <a:cs typeface="Georgia"/>
                      </a:endParaRPr>
                    </a:p>
                    <a:p>
                      <a:pPr marL="2540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1714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</a:tr>
              <a:tr h="776200"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200" b="1" dirty="0">
                          <a:latin typeface="Georgia"/>
                          <a:cs typeface="Georgia"/>
                        </a:rPr>
                        <a:t>8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113030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195" marR="201930">
                        <a:lnSpc>
                          <a:spcPct val="102499"/>
                        </a:lnSpc>
                        <a:spcBef>
                          <a:spcPts val="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Okul/kurumlarca </a:t>
                      </a:r>
                      <a:r>
                        <a:rPr sz="1200" dirty="0" err="1">
                          <a:latin typeface="Times New Roman"/>
                          <a:cs typeface="Times New Roman"/>
                        </a:rPr>
                        <a:t>hazırlanan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5" dirty="0" err="1" smtClean="0">
                          <a:latin typeface="Times New Roman"/>
                          <a:cs typeface="Times New Roman"/>
                        </a:rPr>
                        <a:t>proje</a:t>
                      </a:r>
                      <a:r>
                        <a:rPr lang="tr-TR" sz="1200" spc="-5" dirty="0" err="1" smtClean="0">
                          <a:latin typeface="Times New Roman"/>
                          <a:cs typeface="Times New Roman"/>
                        </a:rPr>
                        <a:t>lerin</a:t>
                      </a:r>
                      <a:r>
                        <a:rPr sz="12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uygulanması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9725" marR="125730" indent="-181610">
                        <a:lnSpc>
                          <a:spcPct val="105000"/>
                        </a:lnSpc>
                        <a:spcBef>
                          <a:spcPts val="65"/>
                        </a:spcBef>
                      </a:pPr>
                      <a:r>
                        <a:rPr sz="1200" b="1" spc="-75" dirty="0">
                          <a:latin typeface="Georgia"/>
                          <a:cs typeface="Georgia"/>
                        </a:rPr>
                        <a:t>İlçe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genelindeki </a:t>
                      </a:r>
                      <a:r>
                        <a:rPr sz="1200" b="1" spc="-100" dirty="0">
                          <a:latin typeface="Georgia"/>
                          <a:cs typeface="Georgia"/>
                        </a:rPr>
                        <a:t>tüm 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okul/kurumlar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825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49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spc="15" baseline="0" dirty="0" smtClean="0">
                        <a:latin typeface="Georgia"/>
                        <a:cs typeface="Georgia"/>
                      </a:endParaRPr>
                    </a:p>
                    <a:p>
                      <a:pPr marL="2349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spc="15" baseline="0" dirty="0" smtClean="0">
                          <a:latin typeface="Georgia"/>
                          <a:cs typeface="Georgia"/>
                        </a:rPr>
                        <a:t>10 Mart</a:t>
                      </a:r>
                      <a:r>
                        <a:rPr lang="tr-TR" sz="1200" b="1" spc="15" dirty="0" smtClean="0">
                          <a:latin typeface="Georgia"/>
                          <a:cs typeface="Georgia"/>
                        </a:rPr>
                        <a:t>-2</a:t>
                      </a:r>
                      <a:r>
                        <a:rPr lang="tr-TR" sz="1200" b="1" spc="15" baseline="0" dirty="0" smtClean="0">
                          <a:latin typeface="Georgia"/>
                          <a:cs typeface="Georgia"/>
                        </a:rPr>
                        <a:t> Temmuz </a:t>
                      </a:r>
                      <a:r>
                        <a:rPr lang="tr-TR" sz="1200" b="1" spc="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tr-TR" sz="1200" b="1" spc="-10" dirty="0" smtClean="0">
                          <a:latin typeface="Georgia"/>
                          <a:cs typeface="Georgia"/>
                        </a:rPr>
                        <a:t>2018</a:t>
                      </a:r>
                      <a:endParaRPr lang="tr-TR" sz="1200" dirty="0" smtClean="0">
                        <a:latin typeface="Georgia"/>
                        <a:cs typeface="Georgia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1714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</a:tr>
              <a:tr h="719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Georgia"/>
                          <a:cs typeface="Georgia"/>
                        </a:rPr>
                        <a:t>9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63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195" marR="845185" indent="38100">
                        <a:lnSpc>
                          <a:spcPct val="103000"/>
                        </a:lnSpc>
                        <a:spcBef>
                          <a:spcPts val="4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Uygulanan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projelerin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değerlendirilmesi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ve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raporlaştırılması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9725" marR="125730" indent="-181610">
                        <a:lnSpc>
                          <a:spcPct val="105800"/>
                        </a:lnSpc>
                        <a:spcBef>
                          <a:spcPts val="765"/>
                        </a:spcBef>
                      </a:pPr>
                      <a:r>
                        <a:rPr sz="1200" b="1" spc="-75" dirty="0">
                          <a:latin typeface="Georgia"/>
                          <a:cs typeface="Georgia"/>
                        </a:rPr>
                        <a:t>İlçe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genelindeki </a:t>
                      </a:r>
                      <a:r>
                        <a:rPr sz="1200" b="1" spc="-100" dirty="0">
                          <a:latin typeface="Georgia"/>
                          <a:cs typeface="Georgia"/>
                        </a:rPr>
                        <a:t>tüm  </a:t>
                      </a:r>
                      <a:r>
                        <a:rPr sz="1200" b="1" spc="-70" dirty="0">
                          <a:latin typeface="Georgia"/>
                          <a:cs typeface="Georgia"/>
                        </a:rPr>
                        <a:t>okul/kurumlar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T="9715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lang="tr-TR" sz="1200" b="1" spc="-5" dirty="0" smtClean="0">
                          <a:latin typeface="Georgia"/>
                          <a:cs typeface="Georgia"/>
                        </a:rPr>
                        <a:t>3-10</a:t>
                      </a:r>
                      <a:r>
                        <a:rPr sz="1200" b="1" spc="-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tr-TR" sz="1200" b="1" spc="-95" dirty="0" smtClean="0">
                          <a:latin typeface="Georgia"/>
                          <a:cs typeface="Georgia"/>
                        </a:rPr>
                        <a:t>Temmuz</a:t>
                      </a:r>
                      <a:r>
                        <a:rPr sz="1200" b="1" spc="-114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b="1" spc="-40" dirty="0">
                          <a:latin typeface="Georgia"/>
                          <a:cs typeface="Georgia"/>
                        </a:rPr>
                        <a:t>2018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635" marB="0" anchor="ctr">
                    <a:lnL w="28575">
                      <a:solidFill>
                        <a:srgbClr val="BE8F00"/>
                      </a:solidFill>
                      <a:prstDash val="solid"/>
                    </a:lnL>
                    <a:lnR w="28575">
                      <a:solidFill>
                        <a:srgbClr val="BE8F00"/>
                      </a:solidFill>
                      <a:prstDash val="solid"/>
                    </a:lnR>
                    <a:lnT w="53975">
                      <a:solidFill>
                        <a:srgbClr val="BE8F00"/>
                      </a:solidFill>
                      <a:prstDash val="solid"/>
                    </a:lnT>
                    <a:lnB w="53975">
                      <a:solidFill>
                        <a:srgbClr val="BE8F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Metin kutusu 19"/>
          <p:cNvSpPr txBox="1"/>
          <p:nvPr/>
        </p:nvSpPr>
        <p:spPr>
          <a:xfrm>
            <a:off x="411734" y="896348"/>
            <a:ext cx="672058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BİZİM PROJEMİZ</a:t>
            </a:r>
          </a:p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FAALİYET TAKVİMİ</a:t>
            </a:r>
          </a:p>
          <a:p>
            <a:endParaRPr lang="tr-TR" dirty="0">
              <a:latin typeface="Arial Black" panose="020B0A04020102020204" pitchFamily="34" charset="0"/>
            </a:endParaRPr>
          </a:p>
        </p:txBody>
      </p:sp>
      <p:pic>
        <p:nvPicPr>
          <p:cNvPr id="13" name="LogoResi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49" y="882125"/>
            <a:ext cx="1181890" cy="1173752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347" y="882125"/>
            <a:ext cx="1204747" cy="12047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166</Words>
  <Application>Microsoft Office PowerPoint</Application>
  <PresentationFormat>Özel</PresentationFormat>
  <Paragraphs>55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Georgia</vt:lpstr>
      <vt:lpstr>Times New Roman</vt:lpstr>
      <vt:lpstr>Office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Dpng</cp:lastModifiedBy>
  <cp:revision>13</cp:revision>
  <cp:lastPrinted>2018-02-27T06:40:58Z</cp:lastPrinted>
  <dcterms:created xsi:type="dcterms:W3CDTF">2018-02-15T12:23:45Z</dcterms:created>
  <dcterms:modified xsi:type="dcterms:W3CDTF">2018-02-27T06:51:54Z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2017-11-14T00:00:00Z</vt:filetime>
  </property>
  <property fmtid="{D5CDD505-2E9C-101B-9397-08002B2CF9AE}" pid="3" name="Creator">
    <vt:lpwstr>Microsoft® Office Word 2007</vt:lpwstr>
  </property>
  <property fmtid="{D5CDD505-2E9C-101B-9397-08002B2CF9AE}" pid="4" name="LastSaved">
    <vt:filetime>2018-02-15T00:00:00Z</vt:filetime>
  </property>
</Properties>
</file>